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4" r:id="rId4"/>
    <p:sldId id="267" r:id="rId5"/>
    <p:sldId id="268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59" r:id="rId14"/>
    <p:sldId id="265" r:id="rId15"/>
    <p:sldId id="266" r:id="rId16"/>
    <p:sldId id="270" r:id="rId17"/>
    <p:sldId id="271" r:id="rId18"/>
    <p:sldId id="272" r:id="rId19"/>
    <p:sldId id="277" r:id="rId20"/>
    <p:sldId id="273" r:id="rId21"/>
    <p:sldId id="278" r:id="rId22"/>
    <p:sldId id="274" r:id="rId23"/>
    <p:sldId id="279" r:id="rId24"/>
    <p:sldId id="276" r:id="rId25"/>
    <p:sldId id="280" r:id="rId26"/>
    <p:sldId id="275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3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3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B7E8-B4B6-4F24-BDD1-2327865E6AB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FDDD-045E-4137-9A8C-66D61DDA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3400"/>
            <a:ext cx="8153400" cy="19812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Dry Run Creek: Urban </a:t>
            </a:r>
            <a:r>
              <a:rPr lang="en-US" sz="4800" dirty="0"/>
              <a:t>vs. Rural Surficial Water Quality </a:t>
            </a:r>
            <a:r>
              <a:rPr lang="en-US" sz="4800" dirty="0" smtClean="0"/>
              <a:t>Variability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817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Nick  </a:t>
            </a:r>
            <a:r>
              <a:rPr lang="en-US" sz="2800" b="1" i="1" dirty="0" err="1" smtClean="0">
                <a:solidFill>
                  <a:schemeClr val="tx1"/>
                </a:solidFill>
              </a:rPr>
              <a:t>Bosshart</a:t>
            </a:r>
            <a:r>
              <a:rPr lang="en-US" sz="2800" b="1" i="1" dirty="0" smtClean="0">
                <a:solidFill>
                  <a:schemeClr val="tx1"/>
                </a:solidFill>
              </a:rPr>
              <a:t> and Austin Cox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Urban- Site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Field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1828800" cy="5181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Temp</a:t>
            </a:r>
          </a:p>
          <a:p>
            <a:endParaRPr lang="en-US" sz="1600" dirty="0" smtClean="0"/>
          </a:p>
          <a:p>
            <a:r>
              <a:rPr lang="en-US" sz="1600" dirty="0"/>
              <a:t>Total Dissolved Solids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Dissolved Oxygen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pH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3314700" cy="21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676401"/>
            <a:ext cx="3251199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71" y="1687287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85" y="4373785"/>
            <a:ext cx="3305205" cy="21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Lab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410200" cy="4525963"/>
          </a:xfrm>
        </p:spPr>
        <p:txBody>
          <a:bodyPr/>
          <a:lstStyle/>
          <a:p>
            <a:r>
              <a:rPr lang="en-US" sz="1800" dirty="0" smtClean="0"/>
              <a:t>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/>
              <a:t>day D.O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Biochemical Oxygen Demand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603171"/>
            <a:ext cx="4267200" cy="301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9" y="1132114"/>
            <a:ext cx="4126920" cy="247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8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Results: </a:t>
            </a:r>
            <a:r>
              <a:rPr lang="en-US" i="1" dirty="0" smtClean="0"/>
              <a:t>Temperature	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261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6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Temperature Results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621593" cy="157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752600"/>
            <a:ext cx="769345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8: consistently higher in temp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4: no notable difference in temp from </a:t>
            </a:r>
          </a:p>
          <a:p>
            <a:pPr lvl="1"/>
            <a:r>
              <a:rPr lang="en-US" sz="2000" dirty="0" smtClean="0"/>
              <a:t>stagnant pool to downstream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Significant drop in temperature following rain event (both sites 4 &amp; 8)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Temp. trend: increasing temperature during transit through urban </a:t>
            </a:r>
          </a:p>
          <a:p>
            <a:pPr lvl="1"/>
            <a:r>
              <a:rPr lang="en-US" sz="2000" dirty="0" smtClean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68366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</a:t>
            </a:r>
            <a:r>
              <a:rPr lang="en-US" dirty="0"/>
              <a:t>vs. Rural Surficial Water Quality Variability of Dry Run Creek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difference in water characteristics during transit through Cedar Falls:</a:t>
            </a:r>
          </a:p>
          <a:p>
            <a:pPr lvl="1"/>
            <a:r>
              <a:rPr lang="en-US" dirty="0" smtClean="0"/>
              <a:t>Urban runoff,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djacent construction </a:t>
            </a:r>
          </a:p>
          <a:p>
            <a:pPr lvl="1"/>
            <a:r>
              <a:rPr lang="en-US" dirty="0" smtClean="0"/>
              <a:t>Artificial banks</a:t>
            </a:r>
          </a:p>
          <a:p>
            <a:pPr lvl="1"/>
            <a:r>
              <a:rPr lang="en-US" dirty="0" smtClean="0"/>
              <a:t>Storm drains</a:t>
            </a:r>
          </a:p>
          <a:p>
            <a:pPr lvl="1"/>
            <a:r>
              <a:rPr lang="en-US" dirty="0" smtClean="0"/>
              <a:t>Sump drainage</a:t>
            </a:r>
          </a:p>
          <a:p>
            <a:pPr lvl="1"/>
            <a:r>
              <a:rPr lang="en-US" dirty="0" smtClean="0"/>
              <a:t>Commercial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i="1" dirty="0" smtClean="0"/>
              <a:t>Dissolved </a:t>
            </a:r>
            <a:r>
              <a:rPr lang="en-US" i="1" dirty="0" smtClean="0"/>
              <a:t>oxygen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5296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D.O.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3004143" cy="18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0"/>
            <a:ext cx="82179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Dissolved oxygen content consistently higher at</a:t>
            </a:r>
          </a:p>
          <a:p>
            <a:pPr lvl="1"/>
            <a:r>
              <a:rPr lang="en-US" sz="2000" dirty="0" smtClean="0"/>
              <a:t>site 8 (with the exception of our last data set)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4: No notable differences in D.O. between </a:t>
            </a:r>
          </a:p>
          <a:p>
            <a:pPr lvl="1"/>
            <a:r>
              <a:rPr lang="en-US" sz="2000" dirty="0" smtClean="0"/>
              <a:t>stagnant pool and downstream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Significant drop in D.O. content at both Sites 4 &amp; 8 after rain event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D.O. trend of increasing content during transit through urban environment</a:t>
            </a:r>
          </a:p>
        </p:txBody>
      </p:sp>
    </p:spTree>
    <p:extLst>
      <p:ext uri="{BB962C8B-B14F-4D97-AF65-F5344CB8AC3E}">
        <p14:creationId xmlns:p14="http://schemas.microsoft.com/office/powerpoint/2010/main" val="190972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i="1" dirty="0" smtClean="0"/>
              <a:t>pH</a:t>
            </a:r>
            <a:endParaRPr lang="en-US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4318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pH Results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999161" cy="18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981200"/>
            <a:ext cx="81989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4: No notable difference in pH between </a:t>
            </a:r>
          </a:p>
          <a:p>
            <a:pPr lvl="1"/>
            <a:r>
              <a:rPr lang="en-US" sz="2000" dirty="0" smtClean="0"/>
              <a:t>stagnant pool and downstream, with the </a:t>
            </a:r>
          </a:p>
          <a:p>
            <a:pPr lvl="1"/>
            <a:r>
              <a:rPr lang="en-US" sz="2000" dirty="0" smtClean="0"/>
              <a:t>exception of our last data set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8: Consistently higher pH, with the exception of our last data set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pH lowered with rain event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pH trend of increasing alkalinity during transit through urban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89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i="1" dirty="0" smtClean="0"/>
              <a:t>Total Dissolved Solids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1524000"/>
            <a:ext cx="74791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TDS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75258" cy="21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817602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4: No notable difference between </a:t>
            </a:r>
          </a:p>
          <a:p>
            <a:pPr lvl="1"/>
            <a:r>
              <a:rPr lang="en-US" sz="2000" dirty="0" smtClean="0"/>
              <a:t>stagnant pool and downstream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8: Consistently higher TDS content </a:t>
            </a:r>
          </a:p>
          <a:p>
            <a:pPr lvl="1"/>
            <a:r>
              <a:rPr lang="en-US" sz="2000" dirty="0" smtClean="0"/>
              <a:t>than Site 4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TDS content slightly lowered after rain event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TDS trend of increasing content during transit through urban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890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</a:t>
            </a:r>
            <a:r>
              <a:rPr lang="en-US" i="1" dirty="0" smtClean="0"/>
              <a:t>Biochemical Oxygen Demand</a:t>
            </a:r>
            <a:endParaRPr lang="en-US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065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B.O.D. Results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16991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6764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4: First 3 data sets showing difference </a:t>
            </a:r>
          </a:p>
          <a:p>
            <a:pPr lvl="1"/>
            <a:r>
              <a:rPr lang="en-US" sz="2000" dirty="0" smtClean="0"/>
              <a:t>between stagnant pool and downstream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Site 8: Consistently higher B.O.D.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B.O.D. lowered slightly in conjunction with rain event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B.O.D. trend of increasing oxygen consumption during transit through urban environment</a:t>
            </a:r>
          </a:p>
        </p:txBody>
      </p:sp>
    </p:spTree>
    <p:extLst>
      <p:ext uri="{BB962C8B-B14F-4D97-AF65-F5344CB8AC3E}">
        <p14:creationId xmlns:p14="http://schemas.microsoft.com/office/powerpoint/2010/main" val="261624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Discussion: </a:t>
            </a:r>
            <a:r>
              <a:rPr lang="en-US" dirty="0" smtClean="0"/>
              <a:t>Possible Future </a:t>
            </a:r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Dissolved Solids: </a:t>
            </a:r>
            <a:r>
              <a:rPr lang="en-US" dirty="0" smtClean="0"/>
              <a:t>Ion </a:t>
            </a:r>
            <a:r>
              <a:rPr lang="en-US" dirty="0" err="1" smtClean="0"/>
              <a:t>Chromatograpy</a:t>
            </a:r>
            <a:r>
              <a:rPr lang="en-US" dirty="0" smtClean="0"/>
              <a:t>? XRF? (Element specific changes during transit through urban environment)</a:t>
            </a:r>
          </a:p>
          <a:p>
            <a:endParaRPr lang="en-US" dirty="0"/>
          </a:p>
          <a:p>
            <a:r>
              <a:rPr lang="en-US" dirty="0" smtClean="0"/>
              <a:t>Phosphate, Nitrate, Chlorine, other compounds…</a:t>
            </a:r>
          </a:p>
          <a:p>
            <a:endParaRPr lang="en-US" dirty="0"/>
          </a:p>
          <a:p>
            <a:r>
              <a:rPr lang="en-US" dirty="0" smtClean="0"/>
              <a:t>Concentration correlations with biodiversity?</a:t>
            </a:r>
          </a:p>
          <a:p>
            <a:pPr marL="0" indent="0">
              <a:buNone/>
            </a:pPr>
            <a:r>
              <a:rPr lang="en-US" dirty="0" smtClean="0"/>
              <a:t>	(what differences in organisms are observed, 	and are these differences related to change in 	water quality characteristics?)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Conclusion: Urban vs. Rural Surficial Water Quality Variability of Dry Run Creek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Urban areas have a strong ability to alter water quality characteristics</a:t>
            </a:r>
          </a:p>
          <a:p>
            <a:endParaRPr lang="en-US" dirty="0"/>
          </a:p>
          <a:p>
            <a:r>
              <a:rPr lang="en-US" dirty="0" smtClean="0"/>
              <a:t>Observed differences in T, pH, TDS, D.O., B.O.D.</a:t>
            </a:r>
          </a:p>
          <a:p>
            <a:endParaRPr lang="en-US" dirty="0" smtClean="0"/>
          </a:p>
          <a:p>
            <a:r>
              <a:rPr lang="en-US" dirty="0" smtClean="0"/>
              <a:t>Future study: TDS increase-&gt; What exactly is being added during urban transit?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Sub-Set:</a:t>
            </a:r>
            <a:br>
              <a:rPr lang="en-US" dirty="0" smtClean="0"/>
            </a:br>
            <a:r>
              <a:rPr lang="en-US" dirty="0" smtClean="0"/>
              <a:t>Site 4: Water Quality Trends, </a:t>
            </a:r>
            <a:br>
              <a:rPr lang="en-US" dirty="0" smtClean="0"/>
            </a:br>
            <a:r>
              <a:rPr lang="en-US" dirty="0" smtClean="0"/>
              <a:t>Stagnant Pool vs. Downstream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Differences in traits?</a:t>
            </a:r>
          </a:p>
          <a:p>
            <a:pPr lvl="1"/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pH</a:t>
            </a:r>
          </a:p>
          <a:p>
            <a:pPr lvl="1"/>
            <a:r>
              <a:rPr lang="en-US" dirty="0" smtClean="0"/>
              <a:t>TDS</a:t>
            </a:r>
          </a:p>
          <a:p>
            <a:pPr lvl="1"/>
            <a:r>
              <a:rPr lang="en-US" dirty="0" smtClean="0"/>
              <a:t>D.O.</a:t>
            </a:r>
          </a:p>
          <a:p>
            <a:pPr lvl="1"/>
            <a:r>
              <a:rPr lang="en-US" dirty="0" smtClean="0"/>
              <a:t>B.O.D.</a:t>
            </a:r>
          </a:p>
          <a:p>
            <a:pPr marL="571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79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Non-point source, turned point source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7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Rural-Site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2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487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Dry Run Creek: Urban vs. Rural Surficial Water Quality Variability</vt:lpstr>
      <vt:lpstr>Urban vs. Rural Surficial Water Quality Variability of Dry Run Creek</vt:lpstr>
      <vt:lpstr>Study Sub-Set: Site 4: Water Quality Trends,  Stagnant Pool vs. Downstream</vt:lpstr>
      <vt:lpstr>Water Quality Influence</vt:lpstr>
      <vt:lpstr>Non-point source, turned point source</vt:lpstr>
      <vt:lpstr> </vt:lpstr>
      <vt:lpstr> Rural-Site #4</vt:lpstr>
      <vt:lpstr> </vt:lpstr>
      <vt:lpstr> </vt:lpstr>
      <vt:lpstr> </vt:lpstr>
      <vt:lpstr> </vt:lpstr>
      <vt:lpstr> </vt:lpstr>
      <vt:lpstr>Urban- Site #8</vt:lpstr>
      <vt:lpstr> </vt:lpstr>
      <vt:lpstr> </vt:lpstr>
      <vt:lpstr>Field Methods</vt:lpstr>
      <vt:lpstr>Lab Methods</vt:lpstr>
      <vt:lpstr> Results: Temperature   </vt:lpstr>
      <vt:lpstr>Discussion: Temperature Results</vt:lpstr>
      <vt:lpstr>Results: Dissolved oxygen</vt:lpstr>
      <vt:lpstr>Discussion: D.O. Results</vt:lpstr>
      <vt:lpstr>Results: pH</vt:lpstr>
      <vt:lpstr>Discussion: pH Results</vt:lpstr>
      <vt:lpstr>Results: Total Dissolved Solids</vt:lpstr>
      <vt:lpstr>Discussion: TDS Results</vt:lpstr>
      <vt:lpstr>Results: Biochemical Oxygen Demand</vt:lpstr>
      <vt:lpstr>Discussion: B.O.D. Results</vt:lpstr>
      <vt:lpstr>Discussion: Possible Future Investigation</vt:lpstr>
      <vt:lpstr>Conclusion: Urban vs. Rural Surficial Water Quality Variability of Dry Run Creek</vt:lpstr>
    </vt:vector>
  </TitlesOfParts>
  <Company>University of Northern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Run Creek,  Urban vs Rural Water Quality</dc:title>
  <dc:creator>Austin E Cox</dc:creator>
  <cp:lastModifiedBy>Nicholas W Bosshart</cp:lastModifiedBy>
  <cp:revision>27</cp:revision>
  <dcterms:created xsi:type="dcterms:W3CDTF">2011-11-09T19:01:40Z</dcterms:created>
  <dcterms:modified xsi:type="dcterms:W3CDTF">2011-11-30T18:13:46Z</dcterms:modified>
</cp:coreProperties>
</file>